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udryashev Display Sans" charset="1" panose="020C0503080504020303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  <p:embeddedFont>
      <p:font typeface="Agrandir Grand" charset="1" panose="00000507000000000000"/>
      <p:regular r:id="rId20"/>
    </p:embeddedFont>
    <p:embeddedFont>
      <p:font typeface="Agrandir Grand Bold" charset="1" panose="00000807000000000000"/>
      <p:regular r:id="rId21"/>
    </p:embeddedFont>
    <p:embeddedFont>
      <p:font typeface="Agrandir Grand Italics" charset="1" panose="00000507000000000000"/>
      <p:regular r:id="rId22"/>
    </p:embeddedFont>
    <p:embeddedFont>
      <p:font typeface="Agrandir Grand Bold Italics" charset="1" panose="00000807000000000000"/>
      <p:regular r:id="rId23"/>
    </p:embeddedFont>
    <p:embeddedFont>
      <p:font typeface="Agrandir Grand Thin" charset="1" panose="00000207000000000000"/>
      <p:regular r:id="rId24"/>
    </p:embeddedFont>
    <p:embeddedFont>
      <p:font typeface="Agrandir Grand Thin Italics" charset="1" panose="00000207000000000000"/>
      <p:regular r:id="rId25"/>
    </p:embeddedFont>
    <p:embeddedFont>
      <p:font typeface="Agrandir Grand Medium" charset="1" panose="00000607000000000000"/>
      <p:regular r:id="rId26"/>
    </p:embeddedFont>
    <p:embeddedFont>
      <p:font typeface="Agrandir Grand Medium Italics" charset="1" panose="00000607000000000000"/>
      <p:regular r:id="rId27"/>
    </p:embeddedFont>
    <p:embeddedFont>
      <p:font typeface="Agrandir Grand Ultra-Bold" charset="1" panose="00000907000000000000"/>
      <p:regular r:id="rId28"/>
    </p:embeddedFont>
    <p:embeddedFont>
      <p:font typeface="Agrandir Grand Ultra-Bold Italics" charset="1" panose="00000907000000000000"/>
      <p:regular r:id="rId29"/>
    </p:embeddedFont>
    <p:embeddedFont>
      <p:font typeface="Agrandir Grand Heavy" charset="1" panose="00000A07000000000000"/>
      <p:regular r:id="rId30"/>
    </p:embeddedFont>
    <p:embeddedFont>
      <p:font typeface="Agrandir Grand Heavy Italics" charset="1" panose="00000A07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3201" y="4214255"/>
            <a:ext cx="5721112" cy="8229600"/>
          </a:xfrm>
          <a:custGeom>
            <a:avLst/>
            <a:gdLst/>
            <a:ahLst/>
            <a:cxnLst/>
            <a:rect r="r" b="b" t="t" l="l"/>
            <a:pathLst>
              <a:path h="8229600" w="5721112">
                <a:moveTo>
                  <a:pt x="0" y="0"/>
                </a:moveTo>
                <a:lnTo>
                  <a:pt x="5721112" y="0"/>
                </a:lnTo>
                <a:lnTo>
                  <a:pt x="572111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003988">
            <a:off x="13539774" y="-3304365"/>
            <a:ext cx="7919919" cy="8229600"/>
          </a:xfrm>
          <a:custGeom>
            <a:avLst/>
            <a:gdLst/>
            <a:ahLst/>
            <a:cxnLst/>
            <a:rect r="r" b="b" t="t" l="l"/>
            <a:pathLst>
              <a:path h="8229600" w="7919919">
                <a:moveTo>
                  <a:pt x="0" y="0"/>
                </a:moveTo>
                <a:lnTo>
                  <a:pt x="7919920" y="0"/>
                </a:lnTo>
                <a:lnTo>
                  <a:pt x="79199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67316" y="3412568"/>
            <a:ext cx="10753369" cy="4243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41"/>
              </a:lnSpc>
              <a:spcBef>
                <a:spcPct val="0"/>
              </a:spcBef>
            </a:pPr>
            <a:r>
              <a:rPr lang="en-US" sz="5815">
                <a:solidFill>
                  <a:srgbClr val="E3DFEA"/>
                </a:solidFill>
                <a:latin typeface="Agrandir Grand Heavy"/>
              </a:rPr>
              <a:t>Mitigating Bias in Real-Time Cyberbullying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72335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Pattern Recognition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9749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CSE424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19961" y="5717225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6" y="0"/>
                </a:lnTo>
                <a:lnTo>
                  <a:pt x="68027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46084" y="-3086100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0" y="0"/>
                </a:lnTo>
                <a:lnTo>
                  <a:pt x="541341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41916" y="4349332"/>
            <a:ext cx="8804167" cy="136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4"/>
              </a:lnSpc>
            </a:pPr>
            <a:r>
              <a:rPr lang="en-US" sz="6895">
                <a:solidFill>
                  <a:srgbClr val="FFFFFF"/>
                </a:solidFill>
                <a:latin typeface="Agrandir Grand Heavy"/>
              </a:rPr>
              <a:t>Thanks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62810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CSE 424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0224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Pattern Recognition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0715" y="-3017213"/>
            <a:ext cx="15785878" cy="18326865"/>
          </a:xfrm>
          <a:custGeom>
            <a:avLst/>
            <a:gdLst/>
            <a:ahLst/>
            <a:cxnLst/>
            <a:rect r="r" b="b" t="t" l="l"/>
            <a:pathLst>
              <a:path h="18326865" w="15785878">
                <a:moveTo>
                  <a:pt x="0" y="0"/>
                </a:moveTo>
                <a:lnTo>
                  <a:pt x="15785878" y="0"/>
                </a:lnTo>
                <a:lnTo>
                  <a:pt x="15785878" y="18326864"/>
                </a:lnTo>
                <a:lnTo>
                  <a:pt x="0" y="18326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599284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Group 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27166" y="3631480"/>
            <a:ext cx="6514395" cy="4905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01/ Maliha Binte Masud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02/ Abdur Rahman Shafi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03/ Rakibul Hasan Rafi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04/ Amina Zannat Nurhan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05/ Sabbir Hossain Mirza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06/ Fahmid Hasan Chowdhury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07/ Radito Dhali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08/ Zakaria Ibne Rafique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0267" y="-510999"/>
            <a:ext cx="4084470" cy="8229600"/>
          </a:xfrm>
          <a:custGeom>
            <a:avLst/>
            <a:gdLst/>
            <a:ahLst/>
            <a:cxnLst/>
            <a:rect r="r" b="b" t="t" l="l"/>
            <a:pathLst>
              <a:path h="8229600" w="4084470">
                <a:moveTo>
                  <a:pt x="0" y="0"/>
                </a:moveTo>
                <a:lnTo>
                  <a:pt x="4084470" y="0"/>
                </a:lnTo>
                <a:lnTo>
                  <a:pt x="40844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8715" y="6172200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5" y="0"/>
                </a:lnTo>
                <a:lnTo>
                  <a:pt x="68027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23612" y="3016248"/>
            <a:ext cx="724077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27038" y="4282961"/>
            <a:ext cx="10033924" cy="3031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30"/>
              </a:lnSpc>
            </a:pPr>
            <a:r>
              <a:rPr lang="en-US" sz="2164">
                <a:solidFill>
                  <a:srgbClr val="FFFFFF"/>
                </a:solidFill>
                <a:latin typeface="Garet"/>
              </a:rPr>
              <a:t>The exponential growth of social media has brought with it a serious challenge: cyberbullying. While numerous solutions have been proposed to combat this issue, achieving unbiased detection of online harassment in real-time remains a significant hurdle. Our project aims to strike a critical balance – effectively mitigating biases based on factors like gender, language, recency, religion, race, and nationality – while simultaneously classifying text that constitute harassment with exceptional accuracy.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44082" y="4517982"/>
            <a:ext cx="11999837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01 - Investigation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73133" y="3307379"/>
            <a:ext cx="8986167" cy="8229600"/>
          </a:xfrm>
          <a:custGeom>
            <a:avLst/>
            <a:gdLst/>
            <a:ahLst/>
            <a:cxnLst/>
            <a:rect r="r" b="b" t="t" l="l"/>
            <a:pathLst>
              <a:path h="8229600" w="8986167">
                <a:moveTo>
                  <a:pt x="0" y="0"/>
                </a:moveTo>
                <a:lnTo>
                  <a:pt x="8986167" y="0"/>
                </a:lnTo>
                <a:lnTo>
                  <a:pt x="898616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7607044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01/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Investigation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55320"/>
            <a:ext cx="6375958" cy="5456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Unintentional biases in cyberbullying detection based on gender, language, recency, religion and race.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Studies are mostly based on datasets from specific social media platform. 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Imbalanced datasets hampers accuracy.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The model was on based on lexical analysis and only tackles textual form of bulling.</a:t>
            </a:r>
          </a:p>
          <a:p>
            <a:pPr marL="446489" indent="-223244" lvl="1">
              <a:lnSpc>
                <a:spcPts val="3619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Studies that specialized in identifying various manifestations of cyberbullying on Twitter, but limited to processing text written in English fonts.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4001" r="0" b="18498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4284054" y="4391025"/>
            <a:ext cx="9719893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03 -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293516">
            <a:off x="-1116768" y="692755"/>
            <a:ext cx="4934050" cy="8229600"/>
          </a:xfrm>
          <a:custGeom>
            <a:avLst/>
            <a:gdLst/>
            <a:ahLst/>
            <a:cxnLst/>
            <a:rect r="r" b="b" t="t" l="l"/>
            <a:pathLst>
              <a:path h="8229600" w="4934050">
                <a:moveTo>
                  <a:pt x="0" y="0"/>
                </a:moveTo>
                <a:lnTo>
                  <a:pt x="4934050" y="0"/>
                </a:lnTo>
                <a:lnTo>
                  <a:pt x="49340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855447">
            <a:off x="12797903" y="6255168"/>
            <a:ext cx="3246253" cy="9682790"/>
          </a:xfrm>
          <a:custGeom>
            <a:avLst/>
            <a:gdLst/>
            <a:ahLst/>
            <a:cxnLst/>
            <a:rect r="r" b="b" t="t" l="l"/>
            <a:pathLst>
              <a:path h="9682790" w="3246253">
                <a:moveTo>
                  <a:pt x="0" y="0"/>
                </a:moveTo>
                <a:lnTo>
                  <a:pt x="3246253" y="0"/>
                </a:lnTo>
                <a:lnTo>
                  <a:pt x="3246253" y="9682790"/>
                </a:lnTo>
                <a:lnTo>
                  <a:pt x="0" y="9682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00100"/>
            <a:ext cx="4814916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02/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39546" y="2556230"/>
            <a:ext cx="8874815" cy="4981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Our project tackles dataset bias and enables real-time text classification. We found Transformer Networks (powerful for text analysis) and Sentence-DistilBERT (efficient multilingual model) as suitable classifiers.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Transformer Networks: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Ideal for cyberbullying detection due to its ability to analyze complex text relationships.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Sentence-DistilBERT: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Offers low computational cost and strong performance for real-time multilingual classification.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 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Selenium WebDriver is a strong candidate for real-time data scraping to feed our classifiers with fresh data.</a:t>
            </a:r>
          </a:p>
          <a:p>
            <a:pPr algn="just">
              <a:lnSpc>
                <a:spcPts val="2649"/>
              </a:lnSpc>
            </a:pPr>
          </a:p>
          <a:p>
            <a:pPr algn="just">
              <a:lnSpc>
                <a:spcPts val="264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458445" y="4391025"/>
            <a:ext cx="11371110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04 -Conclusions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35371" y="442475"/>
            <a:ext cx="6084047" cy="8229600"/>
          </a:xfrm>
          <a:custGeom>
            <a:avLst/>
            <a:gdLst/>
            <a:ahLst/>
            <a:cxnLst/>
            <a:rect r="r" b="b" t="t" l="l"/>
            <a:pathLst>
              <a:path h="8229600" w="6084047">
                <a:moveTo>
                  <a:pt x="0" y="0"/>
                </a:moveTo>
                <a:lnTo>
                  <a:pt x="6084047" y="0"/>
                </a:lnTo>
                <a:lnTo>
                  <a:pt x="60840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65060" y="-2224891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1" y="0"/>
                </a:lnTo>
                <a:lnTo>
                  <a:pt x="541341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2736" y="6294370"/>
            <a:ext cx="6257858" cy="8229600"/>
          </a:xfrm>
          <a:custGeom>
            <a:avLst/>
            <a:gdLst/>
            <a:ahLst/>
            <a:cxnLst/>
            <a:rect r="r" b="b" t="t" l="l"/>
            <a:pathLst>
              <a:path h="8229600" w="6257858">
                <a:moveTo>
                  <a:pt x="0" y="0"/>
                </a:moveTo>
                <a:lnTo>
                  <a:pt x="6257857" y="0"/>
                </a:lnTo>
                <a:lnTo>
                  <a:pt x="625785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751281" y="3249317"/>
            <a:ext cx="5508019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04/</a:t>
            </a:r>
          </a:p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5363604"/>
            <a:ext cx="8115300" cy="207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80"/>
              </a:lnSpc>
            </a:pPr>
            <a:r>
              <a:rPr lang="en-US" sz="1986">
                <a:solidFill>
                  <a:srgbClr val="FFFFFF"/>
                </a:solidFill>
                <a:latin typeface="Garet"/>
              </a:rPr>
              <a:t>Our project proposes a real-time cyberbullying detection system using Transformer Networks for accuracy and Sentence-DistilBERT for efficient multilingual processing. By combining these with Selenium WebDriver for data scraping, we aim to achieve real-time and unbiased classification of cyberbullying text.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DAGC4H1oOQY</dc:identifier>
  <dcterms:modified xsi:type="dcterms:W3CDTF">2011-08-01T06:04:30Z</dcterms:modified>
  <cp:revision>1</cp:revision>
  <dc:title>Presentation Slides</dc:title>
</cp:coreProperties>
</file>

<file path=docProps/thumbnail.jpeg>
</file>